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9" r:id="rId4"/>
    <p:sldId id="259" r:id="rId5"/>
    <p:sldId id="260" r:id="rId6"/>
    <p:sldId id="262" r:id="rId7"/>
    <p:sldId id="270" r:id="rId8"/>
    <p:sldId id="267" r:id="rId9"/>
    <p:sldId id="271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3B0B4-B176-49DB-BB6D-1E1300413560}" v="3" dt="2023-09-24T15:55:08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4660"/>
  </p:normalViewPr>
  <p:slideViewPr>
    <p:cSldViewPr snapToGrid="0">
      <p:cViewPr varScale="1">
        <p:scale>
          <a:sx n="224" d="100"/>
          <a:sy n="224" d="100"/>
        </p:scale>
        <p:origin x="99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C6CE8-7990-4894-9D70-1BD6AECEBEC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A5EDC-C0F2-4154-BC21-A5FE905F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0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 everyone! This is </a:t>
            </a:r>
            <a:r>
              <a:rPr lang="en" dirty="0" err="1"/>
              <a:t>Sounak</a:t>
            </a:r>
            <a:r>
              <a:rPr lang="en" dirty="0"/>
              <a:t> Mondal from Stony Brook University. I am excited to talk about our model </a:t>
            </a:r>
            <a:r>
              <a:rPr lang="en" dirty="0" err="1"/>
              <a:t>Gazeformer</a:t>
            </a:r>
            <a:r>
              <a:rPr lang="en" dirty="0"/>
              <a:t> which offers scalable, effective and fast gaze prediction for visual search.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0d65c149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0d65c149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0d65c149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0d65c149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81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0d65c149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80d65c149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93bc7040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93bc7040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0d65c149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0d65c149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0d65c149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0d65c149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0d65c149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0d65c149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0d65c149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0d65c149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41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0d65c149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0d65c149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4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0d65c149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0d65c149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91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9785-91A7-5EF7-952D-44876C24F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422A6-91A3-0BC5-7A37-A487958E3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8A5A-7A50-1B12-A2AA-EC22CB0A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A2375-CF4A-BD1E-9166-5214306F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D1089-8DF8-264F-9313-963CD69D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4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C133-FAAF-C8A2-C12B-97A08DC9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16EFA-500B-6E1B-462E-FEC91DBC5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D2F3-5D88-9920-0221-873FF901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32F9A-F96C-D654-D4CE-0D8B280E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D1150-8135-4182-54B4-80AA1A24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3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0DAC1-EA51-123D-9F33-0FEDC25A3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0328E-347E-288F-B477-FB397D4B3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3A69-0886-DB2A-4AE0-68FE4F45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38A58-515D-E135-52CE-05FDD905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94D9-5CFC-39A9-CDCA-D1D519CDF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5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142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D9B8-46B9-459F-252A-FACB5156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F08F-691F-3272-FEBF-5A793A34E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93797-8CED-F331-BC2C-7B3E7403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98A7-C9EB-B707-F66C-014463A3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9A9DB-9FB8-42EF-8C41-2AD6E9A3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5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412E-F75A-2AAF-4134-C48C126A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1C606-3A02-B492-FAA9-D9E447FCB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ADBF-4083-653E-4593-CE275BD55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7D57A-709C-E26C-C858-22868DB4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676AA-A3B6-ADC5-48D7-686906A5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5CAF-088B-263E-CA51-C447761A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6C715-5036-815C-A939-99DB4FA05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ED07-2004-0CF8-EF54-2D08F85D9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F243-C6EB-847F-929E-372E7373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C7D4A-B839-D52A-93EB-7DC13D4E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85A74-8451-F230-5EF5-7218FED4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CFFC-29C3-39ED-6500-49B05CC0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680ED-1F52-213D-D443-B72F0E45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1E166-1266-6F91-9A2C-DFE15EAE9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9E15E-45D6-95C2-C7B9-BDAE08350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85E37-DB22-3A49-A7B2-D4005A4852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E3143-55C0-4709-55F5-0BB9A635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D0479-5B30-74E8-AE16-F3CF8244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65730-B78D-47A9-8905-760E5E12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1335F-113C-5ABB-5AD8-39CD96D1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0301B-1D65-5B35-5E14-80C5EBF9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39BDD-E87A-2AE7-CABE-10671264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8DF2D-2E2B-D1F4-3DB4-515459E1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7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80EB9-2B4C-944F-47B9-561F2588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7527B-6D90-AAB4-2687-F27FE1E6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B9CF8-5574-2188-20B7-6D2FA12F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3273-7A5A-B6E4-E4F4-C00C7D26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33BF-2352-C1DE-CC03-74C29A9F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DE940-82FA-70C2-53A1-20BF48C1A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9A7C6-7FD0-1403-ECBE-AF316AF94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AFF31-CCF8-3472-0985-85B071B2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B2B79-9F0B-24ED-4649-B1A30752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3E2D-9A47-9532-CD67-466AE3F60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450F4-4881-74D6-E3B1-32C65CF09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2B09F-A052-E1F0-E414-547EE22AE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70A33-E1AC-69F3-4FC9-7FE228C0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45805-5467-EFBF-CE8D-27468530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E20DB-FDDF-107C-EC9E-39E189A7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933DC-BC75-B4E3-45EB-C539024B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74D93-8D40-363A-F59C-A88F408A3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06B9-BD37-A5BB-1016-BF338FB25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E6829-9878-43A9-8478-786AAE148B32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A669-A8E5-9824-6437-CAA9F77D6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EFA7-123C-432F-7B48-984C73FA1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CA61B-5DD4-4163-8B8B-98347C61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5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0.m4a"/><Relationship Id="rId7" Type="http://schemas.openxmlformats.org/officeDocument/2006/relationships/image" Target="../media/image34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m4a"/><Relationship Id="rId7" Type="http://schemas.openxmlformats.org/officeDocument/2006/relationships/image" Target="../media/image8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audio" Target="../media/media5.m4a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6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6.m4a"/><Relationship Id="rId7" Type="http://schemas.openxmlformats.org/officeDocument/2006/relationships/image" Target="../media/image22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7.m4a"/><Relationship Id="rId7" Type="http://schemas.openxmlformats.org/officeDocument/2006/relationships/image" Target="../media/image25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9.m4a"/><Relationship Id="rId7" Type="http://schemas.openxmlformats.org/officeDocument/2006/relationships/image" Target="../media/image29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62431" y="485030"/>
            <a:ext cx="12067123" cy="18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sz="4400" b="1" dirty="0">
                <a:solidFill>
                  <a:srgbClr val="C00000"/>
                </a:solidFill>
              </a:rPr>
              <a:t>Enhancing Modality-Agnostic Representations </a:t>
            </a:r>
            <a:br>
              <a:rPr lang="en-US" sz="4400" b="1" dirty="0">
                <a:solidFill>
                  <a:srgbClr val="C00000"/>
                </a:solidFill>
              </a:rPr>
            </a:br>
            <a:r>
              <a:rPr lang="en-US" sz="4400" b="1" dirty="0">
                <a:solidFill>
                  <a:srgbClr val="C00000"/>
                </a:solidFill>
              </a:rPr>
              <a:t>via Meta-learning for Brain Tumor Segmentation</a:t>
            </a:r>
            <a:endParaRPr sz="4400" b="1" dirty="0">
              <a:solidFill>
                <a:srgbClr val="C00000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57910" y="6323259"/>
            <a:ext cx="217998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b="1" dirty="0">
                <a:solidFill>
                  <a:srgbClr val="333333"/>
                </a:solidFill>
                <a:highlight>
                  <a:srgbClr val="F3F3F3"/>
                </a:highlight>
              </a:rPr>
              <a:t>FRI-6</a:t>
            </a:r>
            <a:r>
              <a:rPr lang="en" sz="2400" b="1" baseline="30000" dirty="0">
                <a:solidFill>
                  <a:srgbClr val="333333"/>
                </a:solidFill>
                <a:highlight>
                  <a:srgbClr val="F3F3F3"/>
                </a:highlight>
              </a:rPr>
              <a:t>th</a:t>
            </a:r>
            <a:r>
              <a:rPr lang="en" sz="2400" b="1" dirty="0">
                <a:solidFill>
                  <a:srgbClr val="333333"/>
                </a:solidFill>
                <a:highlight>
                  <a:srgbClr val="F3F3F3"/>
                </a:highlight>
              </a:rPr>
              <a:t>-2:30PM</a:t>
            </a:r>
            <a:endParaRPr sz="2400" b="1" dirty="0"/>
          </a:p>
        </p:txBody>
      </p:sp>
      <p:pic>
        <p:nvPicPr>
          <p:cNvPr id="12" name="Picture 1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C13EA59D-9D10-7A57-AE8E-7EF334F36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835" y="5379419"/>
            <a:ext cx="5006313" cy="846137"/>
          </a:xfrm>
          <a:prstGeom prst="rect">
            <a:avLst/>
          </a:prstGeom>
        </p:spPr>
      </p:pic>
      <p:pic>
        <p:nvPicPr>
          <p:cNvPr id="1038" name="Picture 14" descr="ETH VIS Group is Presenting at ICCV 2023">
            <a:extLst>
              <a:ext uri="{FF2B5EF4-FFF2-40B4-BE49-F238E27FC236}">
                <a16:creationId xmlns:a16="http://schemas.microsoft.com/office/drawing/2014/main" id="{EA390217-0406-6A89-B25A-51E5E7B0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0" y="4969955"/>
            <a:ext cx="3022612" cy="135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57;p13">
            <a:extLst>
              <a:ext uri="{FF2B5EF4-FFF2-40B4-BE49-F238E27FC236}">
                <a16:creationId xmlns:a16="http://schemas.microsoft.com/office/drawing/2014/main" id="{7F6FE2DD-4879-90EA-90AB-83299324EF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5368"/>
          <a:stretch/>
        </p:blipFill>
        <p:spPr>
          <a:xfrm>
            <a:off x="10374488" y="5281718"/>
            <a:ext cx="1183543" cy="1041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87A305A6-4B44-6AFD-2AB0-04FFFA8567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6466" y="2978524"/>
            <a:ext cx="107390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dirty="0"/>
              <a:t>Aishik Konwer</a:t>
            </a:r>
            <a:r>
              <a:rPr lang="en" baseline="30000" dirty="0"/>
              <a:t>1</a:t>
            </a:r>
            <a:r>
              <a:rPr lang="en" dirty="0"/>
              <a:t>, Xiaoling Hu</a:t>
            </a:r>
            <a:r>
              <a:rPr lang="en" baseline="30000" dirty="0"/>
              <a:t>1</a:t>
            </a:r>
            <a:r>
              <a:rPr lang="en" dirty="0"/>
              <a:t>, Joseph Bae</a:t>
            </a:r>
            <a:r>
              <a:rPr lang="en" baseline="30000" dirty="0"/>
              <a:t>2</a:t>
            </a:r>
            <a:r>
              <a:rPr lang="en" dirty="0"/>
              <a:t>, Xuan Xu</a:t>
            </a:r>
            <a:r>
              <a:rPr lang="en" baseline="30000" dirty="0"/>
              <a:t>1</a:t>
            </a:r>
            <a:r>
              <a:rPr lang="en" dirty="0"/>
              <a:t>, Chao Chen</a:t>
            </a:r>
            <a:r>
              <a:rPr lang="en" baseline="30000" dirty="0"/>
              <a:t>2</a:t>
            </a:r>
            <a:r>
              <a:rPr lang="en" dirty="0"/>
              <a:t>, Prateek Prasanna</a:t>
            </a:r>
            <a:r>
              <a:rPr lang="en" baseline="30000" dirty="0"/>
              <a:t>2</a:t>
            </a:r>
            <a:endParaRPr baseline="3000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80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00" baseline="30000" dirty="0"/>
              <a:t>1</a:t>
            </a:r>
            <a:r>
              <a:rPr lang="en" sz="1800" dirty="0"/>
              <a:t>Department of Computer Science, Stony Brook University</a:t>
            </a:r>
            <a:endParaRPr sz="1800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00" baseline="30000" dirty="0"/>
              <a:t>2</a:t>
            </a:r>
            <a:r>
              <a:rPr lang="en" sz="1800" dirty="0"/>
              <a:t>Department of Biomedical Informatics, Stony Brook University</a:t>
            </a:r>
            <a:endParaRPr sz="18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80F638D-5F6B-68FA-FD1E-E98B8BFE4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5"/>
    </mc:Choice>
    <mc:Fallback xmlns="">
      <p:transition spd="slow" advTm="11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21400" y="1083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Segmentation maps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88E8B-FB4F-E96B-CF81-697E8AAD2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85" y="935720"/>
            <a:ext cx="4895850" cy="5191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A2C40C-1E50-C1A6-9EDF-8212634EC745}"/>
              </a:ext>
            </a:extLst>
          </p:cNvPr>
          <p:cNvSpPr/>
          <p:nvPr/>
        </p:nvSpPr>
        <p:spPr>
          <a:xfrm>
            <a:off x="4226120" y="4623730"/>
            <a:ext cx="846812" cy="1029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01D0B-FDA2-2466-67FC-AD379F325530}"/>
              </a:ext>
            </a:extLst>
          </p:cNvPr>
          <p:cNvSpPr/>
          <p:nvPr/>
        </p:nvSpPr>
        <p:spPr>
          <a:xfrm>
            <a:off x="4226120" y="1098607"/>
            <a:ext cx="846812" cy="1040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EBEBE-FDEC-077E-5457-8A54C3FEE2B6}"/>
              </a:ext>
            </a:extLst>
          </p:cNvPr>
          <p:cNvSpPr/>
          <p:nvPr/>
        </p:nvSpPr>
        <p:spPr>
          <a:xfrm>
            <a:off x="4226120" y="2227902"/>
            <a:ext cx="846812" cy="1029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F2C389-6AB9-5EA5-5AAC-AD69F3365FAD}"/>
              </a:ext>
            </a:extLst>
          </p:cNvPr>
          <p:cNvSpPr/>
          <p:nvPr/>
        </p:nvSpPr>
        <p:spPr>
          <a:xfrm>
            <a:off x="4235397" y="3429000"/>
            <a:ext cx="846812" cy="1048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08C121-0B00-7F85-70FE-A63EAB05C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140" y="879340"/>
            <a:ext cx="4778907" cy="51911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930D95-ED01-3D91-D947-578B606C0F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1"/>
    </mc:Choice>
    <mc:Fallback xmlns="">
      <p:transition spd="slow" advTm="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415600" y="316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Conclusion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207800" y="1530133"/>
            <a:ext cx="11776400" cy="8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We present a novel training strategy to perform brain tumor segmentation under limited full modality supervision and with missing modalities</a:t>
            </a:r>
            <a:endParaRPr sz="2000"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213733" y="2848400"/>
            <a:ext cx="11776400" cy="103183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We adopt meta-learning to: </a:t>
            </a:r>
          </a:p>
          <a:p>
            <a:pPr lvl="1" indent="-431789">
              <a:buSzPts val="1500"/>
            </a:pPr>
            <a:r>
              <a:rPr lang="en-US" sz="1600" dirty="0"/>
              <a:t>Mitigate the bias towards modalities rarely encountered in training</a:t>
            </a:r>
          </a:p>
          <a:p>
            <a:pPr lvl="1" indent="-431789">
              <a:buSzPts val="1500"/>
            </a:pPr>
            <a:r>
              <a:rPr lang="en-US" sz="1600" dirty="0"/>
              <a:t>Use full modality data only in the meta-testing phase</a:t>
            </a:r>
          </a:p>
          <a:p>
            <a:pPr marL="177796" indent="0">
              <a:buSzPts val="1500"/>
              <a:buNone/>
            </a:pPr>
            <a:endParaRPr lang="en-US" sz="20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07800" y="4295669"/>
            <a:ext cx="11776400" cy="12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We employ an improvised adversarial learning in latent space to generate superior modality-agnostic representations.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8CE889-E85B-D4B1-6E1B-2DF095006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32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"/>
    </mc:Choice>
    <mc:Fallback xmlns="">
      <p:transition spd="slow" advTm="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15600" y="1831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Clinical motivation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8399" y="1055328"/>
            <a:ext cx="121036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31789">
              <a:buSzPts val="1500"/>
            </a:pPr>
            <a:r>
              <a:rPr lang="en" sz="2000" dirty="0"/>
              <a:t>Accurate segmentation of brain tumors can expedite clinical procedures and aid treatment planning 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spcBef>
                <a:spcPts val="1600"/>
              </a:spcBef>
              <a:buNone/>
            </a:pPr>
            <a:endParaRPr lang="en-US" sz="20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37319FB-0C65-9C60-675C-DDF5236708C0}"/>
              </a:ext>
            </a:extLst>
          </p:cNvPr>
          <p:cNvGrpSpPr/>
          <p:nvPr/>
        </p:nvGrpSpPr>
        <p:grpSpPr>
          <a:xfrm>
            <a:off x="2906765" y="1649125"/>
            <a:ext cx="7697020" cy="2630237"/>
            <a:chOff x="2593994" y="701043"/>
            <a:chExt cx="4463245" cy="1597488"/>
          </a:xfrm>
        </p:grpSpPr>
        <p:grpSp>
          <p:nvGrpSpPr>
            <p:cNvPr id="3" name="Google Shape;65;p14">
              <a:extLst>
                <a:ext uri="{FF2B5EF4-FFF2-40B4-BE49-F238E27FC236}">
                  <a16:creationId xmlns:a16="http://schemas.microsoft.com/office/drawing/2014/main" id="{89F63ADC-8923-D935-D972-11B2A1AD93CC}"/>
                </a:ext>
              </a:extLst>
            </p:cNvPr>
            <p:cNvGrpSpPr/>
            <p:nvPr/>
          </p:nvGrpSpPr>
          <p:grpSpPr>
            <a:xfrm>
              <a:off x="2593994" y="701043"/>
              <a:ext cx="2656200" cy="1195256"/>
              <a:chOff x="2276717" y="1409500"/>
              <a:chExt cx="2769800" cy="1262575"/>
            </a:xfrm>
          </p:grpSpPr>
          <p:pic>
            <p:nvPicPr>
              <p:cNvPr id="7" name="Google Shape;66;p14">
                <a:extLst>
                  <a:ext uri="{FF2B5EF4-FFF2-40B4-BE49-F238E27FC236}">
                    <a16:creationId xmlns:a16="http://schemas.microsoft.com/office/drawing/2014/main" id="{04E4269B-261F-8547-AABD-B8A64FB96CCA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276717" y="1409500"/>
                <a:ext cx="2769800" cy="1125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67;p14">
                <a:extLst>
                  <a:ext uri="{FF2B5EF4-FFF2-40B4-BE49-F238E27FC236}">
                    <a16:creationId xmlns:a16="http://schemas.microsoft.com/office/drawing/2014/main" id="{C56B2CB7-C35B-B2B4-4ABC-54AF7737C2F2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304713" y="2534625"/>
                <a:ext cx="2713825" cy="137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D936FD8D-1735-5DCB-20BD-F3B9D501539D}"/>
                </a:ext>
              </a:extLst>
            </p:cNvPr>
            <p:cNvSpPr/>
            <p:nvPr/>
          </p:nvSpPr>
          <p:spPr>
            <a:xfrm rot="16200000">
              <a:off x="3552125" y="1145198"/>
              <a:ext cx="163180" cy="1726946"/>
            </a:xfrm>
            <a:prstGeom prst="leftBrace">
              <a:avLst>
                <a:gd name="adj1" fmla="val 8333"/>
                <a:gd name="adj2" fmla="val 511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8C8E16-0E55-CB9A-25B2-507BE76FEA9B}"/>
                </a:ext>
              </a:extLst>
            </p:cNvPr>
            <p:cNvSpPr txBox="1"/>
            <p:nvPr/>
          </p:nvSpPr>
          <p:spPr>
            <a:xfrm>
              <a:off x="2979538" y="2044615"/>
              <a:ext cx="15176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All 4 are needed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4A6DDF-7517-2297-5D07-395BB712D6E1}"/>
                </a:ext>
              </a:extLst>
            </p:cNvPr>
            <p:cNvSpPr txBox="1"/>
            <p:nvPr/>
          </p:nvSpPr>
          <p:spPr>
            <a:xfrm>
              <a:off x="5223363" y="966802"/>
              <a:ext cx="183387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Standard brain tumor segmentation</a:t>
              </a:r>
              <a:r>
                <a:rPr lang="en" sz="1600" baseline="30000" dirty="0">
                  <a:solidFill>
                    <a:schemeClr val="dk2"/>
                  </a:solidFill>
                </a:rPr>
                <a:t>1,2</a:t>
              </a:r>
              <a:endParaRPr lang="en-US" sz="1600" dirty="0"/>
            </a:p>
          </p:txBody>
        </p:sp>
      </p:grpSp>
      <p:sp>
        <p:nvSpPr>
          <p:cNvPr id="13" name="Google Shape;85;p15">
            <a:extLst>
              <a:ext uri="{FF2B5EF4-FFF2-40B4-BE49-F238E27FC236}">
                <a16:creationId xmlns:a16="http://schemas.microsoft.com/office/drawing/2014/main" id="{F2BDCF1F-A39A-B05B-2F63-FCCD17501FC3}"/>
              </a:ext>
            </a:extLst>
          </p:cNvPr>
          <p:cNvSpPr txBox="1"/>
          <p:nvPr/>
        </p:nvSpPr>
        <p:spPr>
          <a:xfrm>
            <a:off x="1322500" y="5629697"/>
            <a:ext cx="9547000" cy="49240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/>
              <a:t>Can we train a high-fidelity tumor segmentation model </a:t>
            </a:r>
            <a:r>
              <a:rPr lang="en" sz="1600" dirty="0">
                <a:solidFill>
                  <a:srgbClr val="FF0000"/>
                </a:solidFill>
              </a:rPr>
              <a:t>which is resilient to missing modality</a:t>
            </a:r>
            <a:r>
              <a:rPr lang="en" sz="1600" dirty="0">
                <a:solidFill>
                  <a:schemeClr val="dk2"/>
                </a:solidFill>
              </a:rPr>
              <a:t> </a:t>
            </a:r>
            <a:r>
              <a:rPr lang="en" sz="1600" dirty="0">
                <a:solidFill>
                  <a:srgbClr val="FF0000"/>
                </a:solidFill>
              </a:rPr>
              <a:t>scenarios</a:t>
            </a:r>
            <a:r>
              <a:rPr lang="en" sz="1600" dirty="0"/>
              <a:t>?</a:t>
            </a:r>
            <a:endParaRPr sz="1600" dirty="0"/>
          </a:p>
        </p:txBody>
      </p:sp>
      <p:sp>
        <p:nvSpPr>
          <p:cNvPr id="16" name="Google Shape;84;p15">
            <a:extLst>
              <a:ext uri="{FF2B5EF4-FFF2-40B4-BE49-F238E27FC236}">
                <a16:creationId xmlns:a16="http://schemas.microsoft.com/office/drawing/2014/main" id="{CB25A97B-370C-7AA2-7870-2E696FDAEF37}"/>
              </a:ext>
            </a:extLst>
          </p:cNvPr>
          <p:cNvSpPr txBox="1"/>
          <p:nvPr/>
        </p:nvSpPr>
        <p:spPr>
          <a:xfrm>
            <a:off x="180360" y="6549762"/>
            <a:ext cx="12192000" cy="6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933" dirty="0">
                <a:solidFill>
                  <a:schemeClr val="dk2"/>
                </a:solidFill>
              </a:rPr>
              <a:t>[2] Wang et. al, “</a:t>
            </a:r>
            <a:r>
              <a:rPr lang="en-US" sz="933" dirty="0">
                <a:solidFill>
                  <a:schemeClr val="dk2"/>
                </a:solidFill>
              </a:rPr>
              <a:t>Multimodal brain tumor segmentation using transformer”</a:t>
            </a:r>
          </a:p>
        </p:txBody>
      </p:sp>
      <p:sp>
        <p:nvSpPr>
          <p:cNvPr id="17" name="Google Shape;84;p15">
            <a:extLst>
              <a:ext uri="{FF2B5EF4-FFF2-40B4-BE49-F238E27FC236}">
                <a16:creationId xmlns:a16="http://schemas.microsoft.com/office/drawing/2014/main" id="{FCFA93FB-E271-048F-E876-A65AEFC919DC}"/>
              </a:ext>
            </a:extLst>
          </p:cNvPr>
          <p:cNvSpPr txBox="1"/>
          <p:nvPr/>
        </p:nvSpPr>
        <p:spPr>
          <a:xfrm>
            <a:off x="236019" y="6306496"/>
            <a:ext cx="12192000" cy="6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933" dirty="0">
                <a:solidFill>
                  <a:schemeClr val="dk2"/>
                </a:solidFill>
              </a:rPr>
              <a:t>[1] Tang et. al, “</a:t>
            </a:r>
            <a:r>
              <a:rPr lang="en-US" sz="933" dirty="0">
                <a:solidFill>
                  <a:schemeClr val="dk2"/>
                </a:solidFill>
              </a:rPr>
              <a:t>Self-supervised pre-training of swin transformers for 3D medical image analysis”</a:t>
            </a:r>
          </a:p>
        </p:txBody>
      </p:sp>
      <p:sp>
        <p:nvSpPr>
          <p:cNvPr id="18" name="Google Shape;64;p14">
            <a:extLst>
              <a:ext uri="{FF2B5EF4-FFF2-40B4-BE49-F238E27FC236}">
                <a16:creationId xmlns:a16="http://schemas.microsoft.com/office/drawing/2014/main" id="{BE694A1D-7D8A-BE2A-3A41-EA203C6B0E76}"/>
              </a:ext>
            </a:extLst>
          </p:cNvPr>
          <p:cNvSpPr txBox="1">
            <a:spLocks/>
          </p:cNvSpPr>
          <p:nvPr/>
        </p:nvSpPr>
        <p:spPr>
          <a:xfrm>
            <a:off x="180360" y="4322799"/>
            <a:ext cx="121036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31789">
              <a:buSzPts val="1500"/>
            </a:pPr>
            <a:r>
              <a:rPr lang="en-US" sz="2000" dirty="0"/>
              <a:t>Only a subset of modalities may be available due to patient movements, erroneous settings etc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9" name="Google Shape;64;p14">
            <a:extLst>
              <a:ext uri="{FF2B5EF4-FFF2-40B4-BE49-F238E27FC236}">
                <a16:creationId xmlns:a16="http://schemas.microsoft.com/office/drawing/2014/main" id="{5DE85A59-8539-F438-3E7A-0BE5C9735BD2}"/>
              </a:ext>
            </a:extLst>
          </p:cNvPr>
          <p:cNvSpPr txBox="1">
            <a:spLocks/>
          </p:cNvSpPr>
          <p:nvPr/>
        </p:nvSpPr>
        <p:spPr>
          <a:xfrm>
            <a:off x="180360" y="4831747"/>
            <a:ext cx="121036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0696" indent="-342900">
              <a:buSzPts val="1500"/>
            </a:pPr>
            <a:r>
              <a:rPr lang="en-US" sz="2000" dirty="0"/>
              <a:t> Existing segmentation models fail to handle missing modalities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6B8FB14-04A3-BFF3-B5B6-D2EC6EBDA9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41"/>
    </mc:Choice>
    <mc:Fallback xmlns="">
      <p:transition spd="slow" advTm="4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15600" y="1095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Technical challenges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15600" y="873133"/>
            <a:ext cx="11575600" cy="573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867" dirty="0"/>
              <a:t>The existing solutions to handle missing modality problem </a:t>
            </a:r>
            <a:r>
              <a:rPr lang="en-US" sz="1867" dirty="0"/>
              <a:t>are:</a:t>
            </a:r>
            <a:endParaRPr sz="1867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76" name="Google Shape;76;p15"/>
          <p:cNvGrpSpPr/>
          <p:nvPr/>
        </p:nvGrpSpPr>
        <p:grpSpPr>
          <a:xfrm>
            <a:off x="5381618" y="3310059"/>
            <a:ext cx="6146077" cy="2945048"/>
            <a:chOff x="311700" y="1202875"/>
            <a:chExt cx="4181400" cy="2128769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2090704" y="2894643"/>
              <a:ext cx="623400" cy="437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  <a:buClr>
                  <a:schemeClr val="dk1"/>
                </a:buClr>
                <a:buSzPts val="1100"/>
              </a:pPr>
              <a:r>
                <a:rPr lang="en" sz="1733" dirty="0">
                  <a:solidFill>
                    <a:schemeClr val="dk2"/>
                  </a:solidFill>
                </a:rPr>
                <a:t>HeMIS</a:t>
              </a:r>
              <a:r>
                <a:rPr lang="en" sz="1733" baseline="30000" dirty="0">
                  <a:solidFill>
                    <a:schemeClr val="dk2"/>
                  </a:solidFill>
                </a:rPr>
                <a:t>5</a:t>
              </a:r>
              <a:endParaRPr sz="2400" baseline="30000" dirty="0"/>
            </a:p>
          </p:txBody>
        </p:sp>
        <p:pic>
          <p:nvPicPr>
            <p:cNvPr id="78" name="Google Shape;7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1700" y="1202875"/>
              <a:ext cx="4181401" cy="16917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5"/>
          <p:cNvSpPr txBox="1"/>
          <p:nvPr/>
        </p:nvSpPr>
        <p:spPr>
          <a:xfrm>
            <a:off x="200800" y="1513652"/>
            <a:ext cx="69667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dirty="0"/>
              <a:t>Knowledge distillation – computationally intensive, full modality</a:t>
            </a:r>
            <a:endParaRPr dirty="0"/>
          </a:p>
        </p:txBody>
      </p:sp>
      <p:sp>
        <p:nvSpPr>
          <p:cNvPr id="86" name="Google Shape;86;p15"/>
          <p:cNvSpPr txBox="1"/>
          <p:nvPr/>
        </p:nvSpPr>
        <p:spPr>
          <a:xfrm>
            <a:off x="200800" y="1888379"/>
            <a:ext cx="70748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dirty="0"/>
              <a:t>GAN – non-converging nature and 3D image generation is unstable</a:t>
            </a:r>
            <a:endParaRPr dirty="0"/>
          </a:p>
        </p:txBody>
      </p:sp>
      <p:sp>
        <p:nvSpPr>
          <p:cNvPr id="87" name="Google Shape;87;p15"/>
          <p:cNvSpPr txBox="1"/>
          <p:nvPr/>
        </p:nvSpPr>
        <p:spPr>
          <a:xfrm>
            <a:off x="200800" y="2275866"/>
            <a:ext cx="62767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dirty="0"/>
              <a:t>Shared latent space – unable to recover lost information</a:t>
            </a:r>
            <a:endParaRPr dirty="0"/>
          </a:p>
        </p:txBody>
      </p:sp>
      <p:sp>
        <p:nvSpPr>
          <p:cNvPr id="90" name="Google Shape;90;p15"/>
          <p:cNvSpPr txBox="1"/>
          <p:nvPr/>
        </p:nvSpPr>
        <p:spPr>
          <a:xfrm>
            <a:off x="-111267" y="6298095"/>
            <a:ext cx="12192000" cy="6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933" dirty="0">
                <a:solidFill>
                  <a:schemeClr val="dk2"/>
                </a:solidFill>
              </a:rPr>
              <a:t>[3] Hu et. al, “Knowledge distillation from multi-modal to mono-modal segmentation networks”</a:t>
            </a:r>
            <a:endParaRPr sz="933" dirty="0"/>
          </a:p>
        </p:txBody>
      </p:sp>
      <p:sp>
        <p:nvSpPr>
          <p:cNvPr id="91" name="Google Shape;91;p15"/>
          <p:cNvSpPr txBox="1"/>
          <p:nvPr/>
        </p:nvSpPr>
        <p:spPr>
          <a:xfrm>
            <a:off x="-111267" y="6421186"/>
            <a:ext cx="12192000" cy="98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933" dirty="0">
                <a:solidFill>
                  <a:schemeClr val="dk2"/>
                </a:solidFill>
              </a:rPr>
              <a:t>[4] Sharma et. al, ”Missing MRI Pulse Sequence Synthesis using Multi-Modal Generative Adversarial Network”</a:t>
            </a:r>
            <a:endParaRPr sz="933" dirty="0">
              <a:solidFill>
                <a:schemeClr val="dk2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933" dirty="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-111267" y="6540211"/>
            <a:ext cx="12192000" cy="6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sz="933" dirty="0">
                <a:solidFill>
                  <a:schemeClr val="dk2"/>
                </a:solidFill>
              </a:rPr>
              <a:t>[5] Havaei et. al, “”HeMIS: Hetero-Modal Image Segmentation”</a:t>
            </a:r>
            <a:endParaRPr sz="933" dirty="0"/>
          </a:p>
        </p:txBody>
      </p:sp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19DE69C0-678C-A4F2-E81C-5B38B810E459}"/>
              </a:ext>
            </a:extLst>
          </p:cNvPr>
          <p:cNvSpPr txBox="1"/>
          <p:nvPr/>
        </p:nvSpPr>
        <p:spPr>
          <a:xfrm>
            <a:off x="316400" y="3124161"/>
            <a:ext cx="86438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buSzPts val="1400"/>
            </a:pPr>
            <a:r>
              <a:rPr lang="en" dirty="0">
                <a:solidFill>
                  <a:srgbClr val="C00000"/>
                </a:solidFill>
              </a:rPr>
              <a:t>Disadvantage: </a:t>
            </a:r>
            <a:r>
              <a:rPr lang="en" dirty="0"/>
              <a:t>Most of these methods require access to full modality during training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64643-3881-B2A0-B312-674D54B04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890" y="4039935"/>
            <a:ext cx="2340654" cy="146458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414A691-8AD5-38AB-D907-F2BE2ED594A4}"/>
              </a:ext>
            </a:extLst>
          </p:cNvPr>
          <p:cNvGrpSpPr/>
          <p:nvPr/>
        </p:nvGrpSpPr>
        <p:grpSpPr>
          <a:xfrm>
            <a:off x="4182386" y="4095610"/>
            <a:ext cx="3148717" cy="1408906"/>
            <a:chOff x="4182386" y="4095610"/>
            <a:chExt cx="3148717" cy="140890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D6CA276-1820-CD91-24D5-5BEEABC67E08}"/>
                </a:ext>
              </a:extLst>
            </p:cNvPr>
            <p:cNvSpPr/>
            <p:nvPr/>
          </p:nvSpPr>
          <p:spPr>
            <a:xfrm>
              <a:off x="4182386" y="4636941"/>
              <a:ext cx="556591" cy="23720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CD7577-0A9E-D1D4-37DC-CBB0F29EB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0896" y="4095610"/>
              <a:ext cx="2470207" cy="140890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E17276-56BC-657F-882A-3AAF416DB6DA}"/>
              </a:ext>
            </a:extLst>
          </p:cNvPr>
          <p:cNvGrpSpPr/>
          <p:nvPr/>
        </p:nvGrpSpPr>
        <p:grpSpPr>
          <a:xfrm>
            <a:off x="5001420" y="4130306"/>
            <a:ext cx="6774980" cy="3153141"/>
            <a:chOff x="270569" y="-311523"/>
            <a:chExt cx="7213920" cy="4349621"/>
          </a:xfrm>
        </p:grpSpPr>
        <p:pic>
          <p:nvPicPr>
            <p:cNvPr id="17" name="Google Shape;83;p15">
              <a:extLst>
                <a:ext uri="{FF2B5EF4-FFF2-40B4-BE49-F238E27FC236}">
                  <a16:creationId xmlns:a16="http://schemas.microsoft.com/office/drawing/2014/main" id="{4CBFE920-C270-8576-C087-E47AC7D2CBA1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0569" y="-311523"/>
              <a:ext cx="7213920" cy="3671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84;p15">
              <a:extLst>
                <a:ext uri="{FF2B5EF4-FFF2-40B4-BE49-F238E27FC236}">
                  <a16:creationId xmlns:a16="http://schemas.microsoft.com/office/drawing/2014/main" id="{EB37DCB9-DC52-0FE4-F3F5-0C2466A52373}"/>
                </a:ext>
              </a:extLst>
            </p:cNvPr>
            <p:cNvSpPr txBox="1"/>
            <p:nvPr/>
          </p:nvSpPr>
          <p:spPr>
            <a:xfrm>
              <a:off x="3195808" y="3280046"/>
              <a:ext cx="1256688" cy="758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en" sz="1733" dirty="0">
                  <a:solidFill>
                    <a:schemeClr val="dk2"/>
                  </a:solidFill>
                </a:rPr>
                <a:t>MM-GAN</a:t>
              </a:r>
              <a:r>
                <a:rPr lang="en" sz="1733" baseline="30000" dirty="0">
                  <a:solidFill>
                    <a:schemeClr val="dk2"/>
                  </a:solidFill>
                </a:rPr>
                <a:t>4</a:t>
              </a:r>
              <a:endParaRPr sz="2400" baseline="30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32CD65-2B0D-1D75-105A-1B3B6DE4E728}"/>
              </a:ext>
            </a:extLst>
          </p:cNvPr>
          <p:cNvGrpSpPr/>
          <p:nvPr/>
        </p:nvGrpSpPr>
        <p:grpSpPr>
          <a:xfrm>
            <a:off x="5174030" y="4090593"/>
            <a:ext cx="6445405" cy="3192854"/>
            <a:chOff x="3077148" y="1228196"/>
            <a:chExt cx="6434346" cy="3679687"/>
          </a:xfrm>
        </p:grpSpPr>
        <p:pic>
          <p:nvPicPr>
            <p:cNvPr id="20" name="Google Shape;80;p15">
              <a:extLst>
                <a:ext uri="{FF2B5EF4-FFF2-40B4-BE49-F238E27FC236}">
                  <a16:creationId xmlns:a16="http://schemas.microsoft.com/office/drawing/2014/main" id="{2643080B-AC16-54E3-A819-FF51CF3C5DE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77148" y="1228196"/>
              <a:ext cx="6434346" cy="2617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1;p15">
              <a:extLst>
                <a:ext uri="{FF2B5EF4-FFF2-40B4-BE49-F238E27FC236}">
                  <a16:creationId xmlns:a16="http://schemas.microsoft.com/office/drawing/2014/main" id="{29C0B913-3D0B-7A49-3CCE-DDBC99ABA650}"/>
                </a:ext>
              </a:extLst>
            </p:cNvPr>
            <p:cNvSpPr txBox="1"/>
            <p:nvPr/>
          </p:nvSpPr>
          <p:spPr>
            <a:xfrm>
              <a:off x="5763621" y="4149831"/>
              <a:ext cx="963181" cy="758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lnSpc>
                  <a:spcPct val="115000"/>
                </a:lnSpc>
                <a:spcAft>
                  <a:spcPts val="1600"/>
                </a:spcAft>
              </a:pPr>
              <a:r>
                <a:rPr lang="en" sz="1733" dirty="0">
                  <a:solidFill>
                    <a:schemeClr val="dk2"/>
                  </a:solidFill>
                </a:rPr>
                <a:t>KD-Net</a:t>
              </a:r>
              <a:r>
                <a:rPr lang="en" sz="1733" baseline="30000" dirty="0">
                  <a:solidFill>
                    <a:schemeClr val="dk2"/>
                  </a:solidFill>
                </a:rPr>
                <a:t>3</a:t>
              </a:r>
              <a:endParaRPr sz="2400" baseline="30000" dirty="0"/>
            </a:p>
          </p:txBody>
        </p:sp>
      </p:grp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4FABA4D5-9D03-9771-4EBA-4724687DA8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77"/>
    </mc:Choice>
    <mc:Fallback xmlns="">
      <p:transition spd="slow" advTm="124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15600" y="1095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Contributions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B5EA-2B12-EA9B-0437-500ED5E00996}"/>
              </a:ext>
            </a:extLst>
          </p:cNvPr>
          <p:cNvSpPr txBox="1"/>
          <p:nvPr/>
        </p:nvSpPr>
        <p:spPr>
          <a:xfrm>
            <a:off x="2968184" y="3478702"/>
            <a:ext cx="615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85;p15">
            <a:extLst>
              <a:ext uri="{FF2B5EF4-FFF2-40B4-BE49-F238E27FC236}">
                <a16:creationId xmlns:a16="http://schemas.microsoft.com/office/drawing/2014/main" id="{7FB6D8E3-4866-C0AF-56C4-53CB5088362E}"/>
              </a:ext>
            </a:extLst>
          </p:cNvPr>
          <p:cNvSpPr txBox="1"/>
          <p:nvPr/>
        </p:nvSpPr>
        <p:spPr>
          <a:xfrm>
            <a:off x="308200" y="955241"/>
            <a:ext cx="696674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sz="2000" dirty="0"/>
              <a:t>Meta-learning 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Limited f</a:t>
            </a:r>
            <a:r>
              <a:rPr lang="en" sz="1600" dirty="0"/>
              <a:t>ull modality data (only during meta-test)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" sz="1600" dirty="0"/>
              <a:t>Mitigates the bias against rare modalities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" sz="1600" dirty="0"/>
              <a:t>Generalizability of model across tasks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lang="en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5" name="Google Shape;85;p15">
            <a:extLst>
              <a:ext uri="{FF2B5EF4-FFF2-40B4-BE49-F238E27FC236}">
                <a16:creationId xmlns:a16="http://schemas.microsoft.com/office/drawing/2014/main" id="{38E7AE40-8B6F-9F71-0A64-89AA2F11FF79}"/>
              </a:ext>
            </a:extLst>
          </p:cNvPr>
          <p:cNvSpPr txBox="1"/>
          <p:nvPr/>
        </p:nvSpPr>
        <p:spPr>
          <a:xfrm>
            <a:off x="308200" y="2492763"/>
            <a:ext cx="6966746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sz="2000" dirty="0"/>
              <a:t>Adversarial learning 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Reconstruct the missing modalities in latent space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Enrich the partial modality representations</a:t>
            </a:r>
            <a:endParaRPr lang="e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9343A3-1C17-2960-4757-24E1BCD44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186" y="3910501"/>
            <a:ext cx="5065627" cy="215634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F164256-A898-A8FE-696F-6D350CBA43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6"/>
    </mc:Choice>
    <mc:Fallback xmlns="">
      <p:transition spd="slow" advTm="4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21400" y="1083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Framework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8C7F1-2D58-C4E1-76CB-6BCBD91B5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84" y="2114726"/>
            <a:ext cx="1151320" cy="1690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D1D52-F01B-E362-293A-9AF4727D5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504" y="1829820"/>
            <a:ext cx="2113950" cy="211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F3DAE-9269-ED62-BCFC-F4D94CB888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454" y="1522600"/>
            <a:ext cx="1465992" cy="244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13E76-24BB-3181-9FEA-5DC0473FA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8222" y="1866052"/>
            <a:ext cx="1336273" cy="192981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CE9DC52-F866-2534-D9DD-69721E80B74A}"/>
              </a:ext>
            </a:extLst>
          </p:cNvPr>
          <p:cNvGrpSpPr/>
          <p:nvPr/>
        </p:nvGrpSpPr>
        <p:grpSpPr>
          <a:xfrm>
            <a:off x="8484495" y="1415425"/>
            <a:ext cx="2122544" cy="2528660"/>
            <a:chOff x="8484495" y="1415425"/>
            <a:chExt cx="2122544" cy="25286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92676F-9C15-D296-F743-80177EB6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84495" y="1510082"/>
              <a:ext cx="2122544" cy="24340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6EE853-6E9C-8A74-970C-D52DA404F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2052" y="1415425"/>
              <a:ext cx="1006299" cy="105005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57946AF-D707-1C25-9E60-2AF3BAF92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17055" y="1333443"/>
            <a:ext cx="523522" cy="284263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B8E5C23-289B-E7F6-B212-23D9A6B58E7E}"/>
              </a:ext>
            </a:extLst>
          </p:cNvPr>
          <p:cNvGrpSpPr/>
          <p:nvPr/>
        </p:nvGrpSpPr>
        <p:grpSpPr>
          <a:xfrm>
            <a:off x="5798750" y="1067659"/>
            <a:ext cx="1361109" cy="3271044"/>
            <a:chOff x="5798750" y="1067659"/>
            <a:chExt cx="1361109" cy="32710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FE2DEF-C58E-D32E-E1DD-01B2967E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7556" y="1818929"/>
              <a:ext cx="428625" cy="2024062"/>
            </a:xfrm>
            <a:prstGeom prst="rect">
              <a:avLst/>
            </a:prstGeom>
          </p:spPr>
        </p:pic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EDE38AC5-38DD-E8D1-FDD5-503B40A9F70D}"/>
                </a:ext>
              </a:extLst>
            </p:cNvPr>
            <p:cNvSpPr/>
            <p:nvPr/>
          </p:nvSpPr>
          <p:spPr>
            <a:xfrm rot="16407207">
              <a:off x="5974345" y="892064"/>
              <a:ext cx="991424" cy="1342614"/>
            </a:xfrm>
            <a:prstGeom prst="arc">
              <a:avLst>
                <a:gd name="adj1" fmla="val 16361704"/>
                <a:gd name="adj2" fmla="val 485442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178B73C-E0C2-F0EE-7B07-44D683B24FA0}"/>
                </a:ext>
              </a:extLst>
            </p:cNvPr>
            <p:cNvSpPr/>
            <p:nvPr/>
          </p:nvSpPr>
          <p:spPr>
            <a:xfrm rot="5400000">
              <a:off x="5992840" y="3171684"/>
              <a:ext cx="991424" cy="1342614"/>
            </a:xfrm>
            <a:prstGeom prst="arc">
              <a:avLst>
                <a:gd name="adj1" fmla="val 16361704"/>
                <a:gd name="adj2" fmla="val 4854426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Google Shape;85;p15">
            <a:extLst>
              <a:ext uri="{FF2B5EF4-FFF2-40B4-BE49-F238E27FC236}">
                <a16:creationId xmlns:a16="http://schemas.microsoft.com/office/drawing/2014/main" id="{A42AD62D-6FE9-533E-E64E-F9D4583A5C21}"/>
              </a:ext>
            </a:extLst>
          </p:cNvPr>
          <p:cNvSpPr txBox="1"/>
          <p:nvPr/>
        </p:nvSpPr>
        <p:spPr>
          <a:xfrm>
            <a:off x="659646" y="4337286"/>
            <a:ext cx="5687910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sz="2000" dirty="0"/>
              <a:t>Meta-train 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modalities dropped for heterogenous task distribution</a:t>
            </a:r>
            <a:endParaRPr lang="en" sz="1600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s</a:t>
            </a:r>
            <a:r>
              <a:rPr lang="en" sz="1600" dirty="0"/>
              <a:t>win transformers for feature extraction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improvised adversarial learning in latent space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segmentation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loss on partial modality data</a:t>
            </a:r>
            <a:endParaRPr lang="en" sz="1600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lang="en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3" name="Google Shape;85;p15">
            <a:extLst>
              <a:ext uri="{FF2B5EF4-FFF2-40B4-BE49-F238E27FC236}">
                <a16:creationId xmlns:a16="http://schemas.microsoft.com/office/drawing/2014/main" id="{ED10CACE-A49A-6CCF-AB31-416F54A64F76}"/>
              </a:ext>
            </a:extLst>
          </p:cNvPr>
          <p:cNvSpPr txBox="1"/>
          <p:nvPr/>
        </p:nvSpPr>
        <p:spPr>
          <a:xfrm>
            <a:off x="6242787" y="4290164"/>
            <a:ext cx="568791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" sz="2000" dirty="0"/>
              <a:t>Meta-test </a:t>
            </a:r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full modalities</a:t>
            </a:r>
            <a:endParaRPr lang="en" sz="1600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loss on full modality data</a:t>
            </a:r>
            <a:endParaRPr lang="en" sz="1600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lang="en" dirty="0"/>
          </a:p>
          <a:p>
            <a:pPr marL="929212" lvl="1" indent="-285750">
              <a:buSzPts val="1400"/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56A1DF-DDA8-905F-1D95-39DB3A3CCEF3}"/>
              </a:ext>
            </a:extLst>
          </p:cNvPr>
          <p:cNvGrpSpPr/>
          <p:nvPr/>
        </p:nvGrpSpPr>
        <p:grpSpPr>
          <a:xfrm>
            <a:off x="930303" y="1101629"/>
            <a:ext cx="5068549" cy="2953536"/>
            <a:chOff x="930303" y="1101629"/>
            <a:chExt cx="5068549" cy="29535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51185C8-4318-44F5-3F66-6E6A844CF514}"/>
                </a:ext>
              </a:extLst>
            </p:cNvPr>
            <p:cNvSpPr/>
            <p:nvPr/>
          </p:nvSpPr>
          <p:spPr>
            <a:xfrm>
              <a:off x="930303" y="1415425"/>
              <a:ext cx="5068549" cy="26397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EB5992-F581-BB5E-1650-FED1F7E2F6C7}"/>
                </a:ext>
              </a:extLst>
            </p:cNvPr>
            <p:cNvSpPr txBox="1"/>
            <p:nvPr/>
          </p:nvSpPr>
          <p:spPr>
            <a:xfrm>
              <a:off x="2835927" y="1101629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Meta-train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2547F7-7953-9F26-C8C2-735FF27B00A3}"/>
              </a:ext>
            </a:extLst>
          </p:cNvPr>
          <p:cNvGrpSpPr/>
          <p:nvPr/>
        </p:nvGrpSpPr>
        <p:grpSpPr>
          <a:xfrm>
            <a:off x="7060758" y="959837"/>
            <a:ext cx="3601891" cy="3070229"/>
            <a:chOff x="7060758" y="959837"/>
            <a:chExt cx="3601891" cy="30702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2AC4E53-F771-6260-A911-3F9E09F2E00A}"/>
                </a:ext>
              </a:extLst>
            </p:cNvPr>
            <p:cNvSpPr/>
            <p:nvPr/>
          </p:nvSpPr>
          <p:spPr>
            <a:xfrm>
              <a:off x="7060758" y="1272209"/>
              <a:ext cx="3601891" cy="27578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394D2C-31A9-A234-4BD3-9543EB97178F}"/>
                </a:ext>
              </a:extLst>
            </p:cNvPr>
            <p:cNvSpPr txBox="1"/>
            <p:nvPr/>
          </p:nvSpPr>
          <p:spPr>
            <a:xfrm>
              <a:off x="8460656" y="959837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Meta-test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05BB89-461B-B823-B0FF-B43127E049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0"/>
    </mc:Choice>
    <mc:Fallback xmlns="">
      <p:transition spd="slow" advTm="64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415600" y="30831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Feature adaptation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207800" y="1530133"/>
            <a:ext cx="11776400" cy="8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Obtain an optimal generator parameter θ</a:t>
            </a:r>
            <a:r>
              <a:rPr lang="en-US" sz="2000" baseline="-25000" dirty="0"/>
              <a:t>g</a:t>
            </a:r>
            <a:r>
              <a:rPr lang="en-US" sz="2000" dirty="0"/>
              <a:t> through task-wise training on D</a:t>
            </a:r>
            <a:r>
              <a:rPr lang="en-US" sz="2000" baseline="30000" dirty="0"/>
              <a:t>m</a:t>
            </a:r>
            <a:r>
              <a:rPr lang="en-US" sz="2000" baseline="-25000" dirty="0"/>
              <a:t>i</a:t>
            </a:r>
            <a:r>
              <a:rPr lang="en-US" sz="2000" dirty="0"/>
              <a:t> by reducing the inner loop objective L</a:t>
            </a:r>
            <a:r>
              <a:rPr lang="en-US" sz="2000" baseline="30000" dirty="0"/>
              <a:t>miss</a:t>
            </a:r>
            <a:r>
              <a:rPr lang="en-US" sz="2000" baseline="-25000" dirty="0"/>
              <a:t>i</a:t>
            </a:r>
            <a:endParaRPr lang="en-US" sz="2000" dirty="0"/>
          </a:p>
          <a:p>
            <a:pPr marL="177796" indent="0">
              <a:buSzPts val="1500"/>
              <a:buNone/>
            </a:pPr>
            <a:endParaRPr sz="2000"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207800" y="3392087"/>
            <a:ext cx="11776400" cy="7375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Goal of the updated framework is to accomplish the outer loop objective L</a:t>
            </a:r>
            <a:r>
              <a:rPr lang="en-US" sz="2000" baseline="30000" dirty="0"/>
              <a:t>full</a:t>
            </a:r>
            <a:r>
              <a:rPr lang="en-US" sz="2000" dirty="0"/>
              <a:t> across all sampled tasks</a:t>
            </a:r>
            <a:endParaRPr sz="20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82296" y="4943690"/>
            <a:ext cx="11776400" cy="12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buSzPts val="1500"/>
            </a:pPr>
            <a:r>
              <a:rPr lang="en-US" sz="2000" dirty="0"/>
              <a:t>All three meta parameters are meta-updated by averaging gradients of outer loop loss over a meta-batch of tasks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12B76-9534-B188-93E6-DDD7BE16F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054" y="2386556"/>
            <a:ext cx="4409082" cy="549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A0F1E-8932-63BC-3CFB-93723845D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5211" y="4067358"/>
            <a:ext cx="2806768" cy="650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0C4A4-DEE5-9A37-8E1F-BB67C24CC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953" y="5616825"/>
            <a:ext cx="7070491" cy="6851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0507AB-DC73-818C-C977-9747E808A9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13"/>
    </mc:Choice>
    <mc:Fallback xmlns="">
      <p:transition spd="slow" advTm="6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415600" y="30831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Feature enrichment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207800" y="1465417"/>
            <a:ext cx="11776400" cy="47489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31789">
              <a:buSzPts val="1500"/>
            </a:pPr>
            <a:r>
              <a:rPr lang="en-US" sz="2000" dirty="0"/>
              <a:t>For discriminator loss, ground truth is real combination of modalities encountered at that iteration</a:t>
            </a: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207800" y="3392087"/>
            <a:ext cx="11776400" cy="73756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indent="-431789">
              <a:buSzPts val="1500"/>
            </a:pPr>
            <a:r>
              <a:rPr lang="en-US" sz="2000" dirty="0"/>
              <a:t>Average probabilities obtained from our method attain comparable distributions across partial and full modality settings </a:t>
            </a:r>
            <a:endParaRPr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97822-633B-1D30-C383-BE0911713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248" y="4273803"/>
            <a:ext cx="4403962" cy="1699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1FB95F-CDF2-2C5C-823F-B372CF97E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6566" y="2550222"/>
            <a:ext cx="2293526" cy="612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6D81EF-BCCF-D42F-D754-0D9B308BD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229" y="2496176"/>
            <a:ext cx="3682572" cy="612881"/>
          </a:xfrm>
          <a:prstGeom prst="rect">
            <a:avLst/>
          </a:prstGeom>
        </p:spPr>
      </p:pic>
      <p:sp>
        <p:nvSpPr>
          <p:cNvPr id="13" name="Google Shape;128;p19">
            <a:extLst>
              <a:ext uri="{FF2B5EF4-FFF2-40B4-BE49-F238E27FC236}">
                <a16:creationId xmlns:a16="http://schemas.microsoft.com/office/drawing/2014/main" id="{252F980C-4A9D-F610-316D-69F43F3C9652}"/>
              </a:ext>
            </a:extLst>
          </p:cNvPr>
          <p:cNvSpPr txBox="1">
            <a:spLocks/>
          </p:cNvSpPr>
          <p:nvPr/>
        </p:nvSpPr>
        <p:spPr>
          <a:xfrm>
            <a:off x="207800" y="1779146"/>
            <a:ext cx="11776400" cy="8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31789">
              <a:buSzPts val="1500"/>
            </a:pPr>
            <a:r>
              <a:rPr lang="en-US" sz="2000" dirty="0"/>
              <a:t>For generator loss, ground truth is dummy variable set as {1,1,1,1} for M=4 modalities</a:t>
            </a:r>
          </a:p>
          <a:p>
            <a:pPr marL="177796" indent="0">
              <a:buSzPts val="1500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871395-BC40-8186-86F5-B570DD824F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2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69"/>
    </mc:Choice>
    <mc:Fallback xmlns="">
      <p:transition spd="slow" advTm="142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21400" y="1083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Quantitative results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" name="Google Shape;68;p14">
            <a:extLst>
              <a:ext uri="{FF2B5EF4-FFF2-40B4-BE49-F238E27FC236}">
                <a16:creationId xmlns:a16="http://schemas.microsoft.com/office/drawing/2014/main" id="{F08A5626-E987-31C9-6138-AA51E8ECFC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21400" y="939032"/>
            <a:ext cx="12103600" cy="6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804313" lvl="1" indent="0">
              <a:buSzPts val="1300"/>
              <a:buNone/>
            </a:pPr>
            <a:r>
              <a:rPr lang="en" sz="1600" dirty="0"/>
              <a:t>Brats2018 (285 cases), Brats2019 (335 cases), Brats2019 (369 cases); </a:t>
            </a:r>
          </a:p>
          <a:p>
            <a:pPr marL="804313" lvl="1" indent="0">
              <a:buSzPts val="1300"/>
              <a:buNone/>
            </a:pPr>
            <a:r>
              <a:rPr lang="en" sz="1600" dirty="0"/>
              <a:t>Metrics – DSC, HD95</a:t>
            </a:r>
            <a:endParaRPr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E3D8E-DDA8-AB38-CB6D-F1DBB3387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25" y="1844813"/>
            <a:ext cx="9085897" cy="3168374"/>
          </a:xfrm>
          <a:prstGeom prst="rect">
            <a:avLst/>
          </a:prstGeom>
        </p:spPr>
      </p:pic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5C018020-243A-906B-61AA-BF76B66BE654}"/>
              </a:ext>
            </a:extLst>
          </p:cNvPr>
          <p:cNvSpPr/>
          <p:nvPr/>
        </p:nvSpPr>
        <p:spPr>
          <a:xfrm>
            <a:off x="1455964" y="3560918"/>
            <a:ext cx="8687458" cy="21986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111;p17">
            <a:extLst>
              <a:ext uri="{FF2B5EF4-FFF2-40B4-BE49-F238E27FC236}">
                <a16:creationId xmlns:a16="http://schemas.microsoft.com/office/drawing/2014/main" id="{5645459A-AF36-B387-8345-52B61C817B4A}"/>
              </a:ext>
            </a:extLst>
          </p:cNvPr>
          <p:cNvSpPr/>
          <p:nvPr/>
        </p:nvSpPr>
        <p:spPr>
          <a:xfrm>
            <a:off x="1455964" y="4789356"/>
            <a:ext cx="8687458" cy="21986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292D4-69C8-5F5E-4D8F-007A1FD2C83A}"/>
              </a:ext>
            </a:extLst>
          </p:cNvPr>
          <p:cNvSpPr txBox="1"/>
          <p:nvPr/>
        </p:nvSpPr>
        <p:spPr>
          <a:xfrm>
            <a:off x="421400" y="5362531"/>
            <a:ext cx="9016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Our method uses 50% FM samples and still: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outperforms SoTA by 11.78%, 12.93%, and 9.72% in DSC on the WT, TC, and ET regions for BRATS2018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beats non-KD models by a huge margin in severely missing situations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3C11A93-E416-4F5A-3B10-45DD6F87EE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85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"/>
    </mc:Choice>
    <mc:Fallback xmlns="">
      <p:transition spd="slow" advTm="3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p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21400" y="1083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b="1" dirty="0">
                <a:solidFill>
                  <a:srgbClr val="C00000"/>
                </a:solidFill>
              </a:rPr>
              <a:t>Ablation experiments</a:t>
            </a:r>
            <a:endParaRPr b="1" dirty="0">
              <a:solidFill>
                <a:srgbClr val="C0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53F357-9E53-7539-76C4-7391AAED6EB4}"/>
              </a:ext>
            </a:extLst>
          </p:cNvPr>
          <p:cNvGrpSpPr/>
          <p:nvPr/>
        </p:nvGrpSpPr>
        <p:grpSpPr>
          <a:xfrm>
            <a:off x="7858299" y="4015184"/>
            <a:ext cx="4024051" cy="1649076"/>
            <a:chOff x="7858299" y="4015184"/>
            <a:chExt cx="4024051" cy="16490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267728-AC95-5EBD-DDA4-7DABC86C6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545" y="4015184"/>
              <a:ext cx="3361805" cy="990980"/>
            </a:xfrm>
            <a:prstGeom prst="rect">
              <a:avLst/>
            </a:prstGeom>
          </p:spPr>
        </p:pic>
        <p:sp>
          <p:nvSpPr>
            <p:cNvPr id="12" name="Google Shape;68;p14">
              <a:extLst>
                <a:ext uri="{FF2B5EF4-FFF2-40B4-BE49-F238E27FC236}">
                  <a16:creationId xmlns:a16="http://schemas.microsoft.com/office/drawing/2014/main" id="{81C7B5F7-6CBC-4AA7-6A13-EDABCFCADAC1}"/>
                </a:ext>
              </a:extLst>
            </p:cNvPr>
            <p:cNvSpPr txBox="1">
              <a:spLocks/>
            </p:cNvSpPr>
            <p:nvPr/>
          </p:nvSpPr>
          <p:spPr>
            <a:xfrm>
              <a:off x="7858299" y="5036260"/>
              <a:ext cx="3906982" cy="62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4313" lvl="1" indent="0" algn="ctr">
                <a:buSzPts val="1300"/>
                <a:buFont typeface="Arial" panose="020B0604020202020204" pitchFamily="34" charset="0"/>
                <a:buNone/>
              </a:pPr>
              <a:r>
                <a:rPr lang="en-US" sz="1600" dirty="0"/>
                <a:t>Comparison with 50% full modality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5CE381-3C67-839A-8A02-7F9EB832E522}"/>
              </a:ext>
            </a:extLst>
          </p:cNvPr>
          <p:cNvGrpSpPr/>
          <p:nvPr/>
        </p:nvGrpSpPr>
        <p:grpSpPr>
          <a:xfrm>
            <a:off x="680120" y="1212755"/>
            <a:ext cx="6934241" cy="2245340"/>
            <a:chOff x="680120" y="1212755"/>
            <a:chExt cx="6934241" cy="22453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428693-F33A-CD2D-1FC2-197AF2EF7DD5}"/>
                </a:ext>
              </a:extLst>
            </p:cNvPr>
            <p:cNvGrpSpPr/>
            <p:nvPr/>
          </p:nvGrpSpPr>
          <p:grpSpPr>
            <a:xfrm>
              <a:off x="814358" y="1212755"/>
              <a:ext cx="6800003" cy="1578306"/>
              <a:chOff x="872644" y="3073485"/>
              <a:chExt cx="5773987" cy="13805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9C80616-5000-C6BA-DE30-E6FB32595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644" y="3093715"/>
                <a:ext cx="1934480" cy="133643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7E3FDE6-9844-1420-42B3-A447EC139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1265" y="3073485"/>
                <a:ext cx="3795366" cy="1380547"/>
              </a:xfrm>
              <a:prstGeom prst="rect">
                <a:avLst/>
              </a:prstGeom>
            </p:spPr>
          </p:pic>
        </p:grpSp>
        <p:sp>
          <p:nvSpPr>
            <p:cNvPr id="20" name="Google Shape;68;p14">
              <a:extLst>
                <a:ext uri="{FF2B5EF4-FFF2-40B4-BE49-F238E27FC236}">
                  <a16:creationId xmlns:a16="http://schemas.microsoft.com/office/drawing/2014/main" id="{38AFB2E8-4CA7-DE18-6FFA-40500A1695D4}"/>
                </a:ext>
              </a:extLst>
            </p:cNvPr>
            <p:cNvSpPr txBox="1">
              <a:spLocks/>
            </p:cNvSpPr>
            <p:nvPr/>
          </p:nvSpPr>
          <p:spPr>
            <a:xfrm>
              <a:off x="680120" y="2830095"/>
              <a:ext cx="6532280" cy="62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4313" lvl="1" indent="0" algn="ctr">
                <a:buSzPts val="1300"/>
                <a:buFont typeface="Arial" panose="020B0604020202020204" pitchFamily="34" charset="0"/>
                <a:buNone/>
              </a:pPr>
              <a:r>
                <a:rPr lang="en-US" sz="1600" dirty="0"/>
                <a:t>Robustness to proportion of full modality in training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7C2FF-A3E2-2F8B-A4E7-498881053905}"/>
              </a:ext>
            </a:extLst>
          </p:cNvPr>
          <p:cNvGrpSpPr/>
          <p:nvPr/>
        </p:nvGrpSpPr>
        <p:grpSpPr>
          <a:xfrm>
            <a:off x="814358" y="3903887"/>
            <a:ext cx="6683432" cy="2347133"/>
            <a:chOff x="814358" y="3903887"/>
            <a:chExt cx="6683432" cy="23471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59ABBD-E3C7-1DDB-790B-C3A38B6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358" y="3903887"/>
              <a:ext cx="6683432" cy="1583653"/>
            </a:xfrm>
            <a:prstGeom prst="rect">
              <a:avLst/>
            </a:prstGeom>
          </p:spPr>
        </p:pic>
        <p:sp>
          <p:nvSpPr>
            <p:cNvPr id="21" name="Google Shape;68;p14">
              <a:extLst>
                <a:ext uri="{FF2B5EF4-FFF2-40B4-BE49-F238E27FC236}">
                  <a16:creationId xmlns:a16="http://schemas.microsoft.com/office/drawing/2014/main" id="{B5CB4248-2F16-0A23-C814-F11F2DAFC281}"/>
                </a:ext>
              </a:extLst>
            </p:cNvPr>
            <p:cNvSpPr txBox="1">
              <a:spLocks/>
            </p:cNvSpPr>
            <p:nvPr/>
          </p:nvSpPr>
          <p:spPr>
            <a:xfrm>
              <a:off x="1281682" y="5623020"/>
              <a:ext cx="4986113" cy="62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4313" lvl="1" indent="0" algn="ctr">
                <a:buSzPts val="1300"/>
                <a:buFont typeface="Arial" panose="020B0604020202020204" pitchFamily="34" charset="0"/>
                <a:buNone/>
              </a:pPr>
              <a:r>
                <a:rPr lang="en-US" sz="1600" dirty="0"/>
                <a:t>Unbiased to presence of a rare modality (T1c)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375D69-D43C-3318-3E58-517377CC18EA}"/>
              </a:ext>
            </a:extLst>
          </p:cNvPr>
          <p:cNvGrpSpPr/>
          <p:nvPr/>
        </p:nvGrpSpPr>
        <p:grpSpPr>
          <a:xfrm>
            <a:off x="7666346" y="1331965"/>
            <a:ext cx="3906982" cy="1640482"/>
            <a:chOff x="7666346" y="1331965"/>
            <a:chExt cx="3906982" cy="164048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5D4D9E-BAD1-8C83-2045-ED83C3045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91592" y="1331965"/>
              <a:ext cx="2581275" cy="1162050"/>
            </a:xfrm>
            <a:prstGeom prst="rect">
              <a:avLst/>
            </a:prstGeom>
          </p:spPr>
        </p:pic>
        <p:sp>
          <p:nvSpPr>
            <p:cNvPr id="27" name="Google Shape;68;p14">
              <a:extLst>
                <a:ext uri="{FF2B5EF4-FFF2-40B4-BE49-F238E27FC236}">
                  <a16:creationId xmlns:a16="http://schemas.microsoft.com/office/drawing/2014/main" id="{4C776142-D40D-A1B4-AEE9-995F81AA8073}"/>
                </a:ext>
              </a:extLst>
            </p:cNvPr>
            <p:cNvSpPr txBox="1">
              <a:spLocks/>
            </p:cNvSpPr>
            <p:nvPr/>
          </p:nvSpPr>
          <p:spPr>
            <a:xfrm>
              <a:off x="7666346" y="2344447"/>
              <a:ext cx="3906982" cy="628000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609585" lvl="0" indent="-457189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●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19170" lvl="1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754" lvl="2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438339" lvl="3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47924" lvl="4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509" lvl="5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67093" lvl="6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76678" lvl="7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○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263" lvl="8" indent="-423323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■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4313" lvl="1" indent="0" algn="ctr">
                <a:buSzPts val="1300"/>
                <a:buFont typeface="Arial" panose="020B0604020202020204" pitchFamily="34" charset="0"/>
                <a:buNone/>
              </a:pPr>
              <a:r>
                <a:rPr lang="en-US" sz="1600" dirty="0"/>
                <a:t>Effectiveness of major components</a:t>
              </a:r>
            </a:p>
            <a:p>
              <a:pPr marL="804313" lvl="1" indent="0" algn="ctr">
                <a:buSzPts val="1300"/>
                <a:buFont typeface="Arial" panose="020B0604020202020204" pitchFamily="34" charset="0"/>
                <a:buNone/>
              </a:pPr>
              <a:endParaRPr lang="en-US" sz="1600" dirty="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216D6D-550E-2CBE-D6F1-8043484BF6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62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"/>
    </mc:Choice>
    <mc:Fallback xmlns="">
      <p:transition spd="slow" advTm="2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3|11.6|11|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8|1.5|10.2|0.6|13.1|1.6|3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1.5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2.1|6.1|27.2|0.7|4|4|2.4|3.4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0.7|3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3.1|2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6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5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6|2.1|0.4|0.3|0.4|0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624</Words>
  <Application>Microsoft Macintosh PowerPoint</Application>
  <PresentationFormat>Widescreen</PresentationFormat>
  <Paragraphs>79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Enhancing Modality-Agnostic Representations  via Meta-learning for Brain Tumor Segmentation</vt:lpstr>
      <vt:lpstr>Clinical motivation</vt:lpstr>
      <vt:lpstr>Technical challenges</vt:lpstr>
      <vt:lpstr>Contributions</vt:lpstr>
      <vt:lpstr>Framework</vt:lpstr>
      <vt:lpstr>Feature adaptation</vt:lpstr>
      <vt:lpstr>Feature enrichment</vt:lpstr>
      <vt:lpstr>Quantitative results</vt:lpstr>
      <vt:lpstr>Ablation experiments</vt:lpstr>
      <vt:lpstr>Segmentation maps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Modality-Agnostic Representations  via Meta-learning for Brain Tumor Segmentation</dc:title>
  <dc:creator>Aishik Konwer</dc:creator>
  <cp:lastModifiedBy>Hu, Xiaoling</cp:lastModifiedBy>
  <cp:revision>19</cp:revision>
  <dcterms:created xsi:type="dcterms:W3CDTF">2023-09-23T21:23:34Z</dcterms:created>
  <dcterms:modified xsi:type="dcterms:W3CDTF">2023-09-25T01:03:23Z</dcterms:modified>
</cp:coreProperties>
</file>